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21"/>
  </p:notesMasterIdLst>
  <p:handoutMasterIdLst>
    <p:handoutMasterId r:id="rId22"/>
  </p:handoutMasterIdLst>
  <p:sldIdLst>
    <p:sldId id="282" r:id="rId5"/>
    <p:sldId id="283" r:id="rId6"/>
    <p:sldId id="268" r:id="rId7"/>
    <p:sldId id="272" r:id="rId8"/>
    <p:sldId id="261" r:id="rId9"/>
    <p:sldId id="270" r:id="rId10"/>
    <p:sldId id="276" r:id="rId11"/>
    <p:sldId id="269" r:id="rId12"/>
    <p:sldId id="281" r:id="rId13"/>
    <p:sldId id="275" r:id="rId14"/>
    <p:sldId id="274" r:id="rId15"/>
    <p:sldId id="273" r:id="rId16"/>
    <p:sldId id="278" r:id="rId17"/>
    <p:sldId id="277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083BC-A9D0-1B84-C431-02D46EE959C7}" v="69" dt="2026-01-09T10:46:04.686"/>
    <p1510:client id="{58265C12-6729-EBE7-0F23-1DB7A1449F0E}" v="163" dt="2026-01-09T11:39:01.202"/>
    <p1510:client id="{7A1BC432-4141-997B-5A0F-D2E1B1D2BC44}" v="2" dt="2026-01-09T12:34:13.061"/>
    <p1510:client id="{9BC87A36-C080-2F8D-5E62-ED153FA635BC}" v="91" dt="2026-01-09T10:34:52.467"/>
    <p1510:client id="{B7070CBE-4994-6755-6FA8-E410C575C38B}" v="201" dt="2026-01-09T12:25:23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32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C6B5701-61FA-4996-88F0-2A243E5B2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EA8887-7ECB-4215-A14A-998ED9C81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BC18CF-EA8E-D79C-B242-A7E5EF100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Contexte</a:t>
            </a:r>
            <a:r>
              <a:rPr lang="en-US">
                <a:ea typeface="+mn-lt"/>
                <a:cs typeface="+mn-lt"/>
              </a:rPr>
              <a:t> du </a:t>
            </a:r>
            <a:r>
              <a:rPr lang="en-US" err="1">
                <a:ea typeface="+mn-lt"/>
                <a:cs typeface="+mn-lt"/>
              </a:rPr>
              <a:t>projet</a:t>
            </a:r>
          </a:p>
          <a:p>
            <a:r>
              <a:rPr lang="en-US">
                <a:ea typeface="+mn-lt"/>
                <a:cs typeface="+mn-lt"/>
              </a:rPr>
              <a:t>Hackathon @ENC x </a:t>
            </a:r>
            <a:r>
              <a:rPr lang="en-US" err="1">
                <a:ea typeface="+mn-lt"/>
                <a:cs typeface="+mn-lt"/>
              </a:rPr>
              <a:t>Prosocour</a:t>
            </a:r>
            <a:r>
              <a:rPr lang="en-US">
                <a:ea typeface="+mn-lt"/>
                <a:cs typeface="+mn-lt"/>
              </a:rPr>
              <a:t> @CRCV — Réseaux de </a:t>
            </a:r>
            <a:r>
              <a:rPr lang="en-US" err="1">
                <a:ea typeface="+mn-lt"/>
                <a:cs typeface="+mn-lt"/>
              </a:rPr>
              <a:t>sociabilité</a:t>
            </a:r>
            <a:r>
              <a:rPr lang="en-US">
                <a:ea typeface="+mn-lt"/>
                <a:cs typeface="+mn-lt"/>
              </a:rPr>
              <a:t> à la </a:t>
            </a:r>
            <a:r>
              <a:rPr lang="en-US" err="1">
                <a:ea typeface="+mn-lt"/>
                <a:cs typeface="+mn-lt"/>
              </a:rPr>
              <a:t>cour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XVIIe</a:t>
            </a:r>
            <a:r>
              <a:rPr lang="en-US">
                <a:ea typeface="+mn-lt"/>
                <a:cs typeface="+mn-lt"/>
              </a:rPr>
              <a:t>–</a:t>
            </a:r>
            <a:r>
              <a:rPr lang="en-US" err="1">
                <a:ea typeface="+mn-lt"/>
                <a:cs typeface="+mn-lt"/>
              </a:rPr>
              <a:t>XVIIIe</a:t>
            </a:r>
            <a:r>
              <a:rPr lang="en-US">
                <a:ea typeface="+mn-lt"/>
                <a:cs typeface="+mn-lt"/>
              </a:rPr>
              <a:t> siècles)</a:t>
            </a:r>
          </a:p>
        </p:txBody>
      </p:sp>
      <p:pic>
        <p:nvPicPr>
          <p:cNvPr id="6" name="Picture 5" descr="Centre de recherche du château de Versailles">
            <a:extLst>
              <a:ext uri="{FF2B5EF4-FFF2-40B4-BE49-F238E27FC236}">
                <a16:creationId xmlns:a16="http://schemas.microsoft.com/office/drawing/2014/main" id="{9A0A84E6-7E6C-6A1D-9461-CB871700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257" y="1315733"/>
            <a:ext cx="3936287" cy="1366237"/>
          </a:xfrm>
          <a:prstGeom prst="rect">
            <a:avLst/>
          </a:prstGeom>
        </p:spPr>
      </p:pic>
      <p:pic>
        <p:nvPicPr>
          <p:cNvPr id="4" name="Content Placeholder 3" descr="Image décorative : logo de l’École nationale des chartes - PSL">
            <a:extLst>
              <a:ext uri="{FF2B5EF4-FFF2-40B4-BE49-F238E27FC236}">
                <a16:creationId xmlns:a16="http://schemas.microsoft.com/office/drawing/2014/main" id="{1180A2DD-F95A-7319-2ED4-367F57F03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40" y="3580493"/>
            <a:ext cx="5451627" cy="872260"/>
          </a:xfrm>
          <a:prstGeom prst="rect">
            <a:avLst/>
          </a:prstGeom>
        </p:spPr>
      </p:pic>
      <p:sp>
        <p:nvSpPr>
          <p:cNvPr id="30" name="Freeform 12">
            <a:extLst>
              <a:ext uri="{FF2B5EF4-FFF2-40B4-BE49-F238E27FC236}">
                <a16:creationId xmlns:a16="http://schemas.microsoft.com/office/drawing/2014/main" id="{0ECFEA90-6714-4239-A202-F860D5D4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6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341F0E-ADBC-BA26-55B1-1AE48A59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52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30E7A5-8754-C24F-24BF-7EC9CC20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1B1711-9963-B475-31B9-909DE8A5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8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717D-ADCB-F3B9-5B7C-B2292E4E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Côme/</a:t>
            </a:r>
            <a:r>
              <a:rPr lang="en-US" err="1"/>
              <a:t>juliette</a:t>
            </a:r>
            <a:r>
              <a:rPr lang="en-US"/>
              <a:t> </a:t>
            </a:r>
            <a:br>
              <a:rPr lang="en-US"/>
            </a:br>
            <a:r>
              <a:rPr lang="en-US"/>
              <a:t>données </a:t>
            </a:r>
            <a:r>
              <a:rPr lang="en-US" err="1"/>
              <a:t>nettoyées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0B4DA-112A-A0F9-CDFE-183BF78D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-&gt; </a:t>
            </a:r>
            <a:r>
              <a:rPr lang="en-US" err="1"/>
              <a:t>Créations</a:t>
            </a:r>
            <a:r>
              <a:rPr lang="en-US"/>
              <a:t> de </a:t>
            </a:r>
            <a:r>
              <a:rPr lang="en-US" err="1"/>
              <a:t>nouvelles</a:t>
            </a:r>
            <a:r>
              <a:rPr lang="en-US"/>
              <a:t> bases de données</a:t>
            </a:r>
          </a:p>
          <a:p>
            <a:pPr lvl="1">
              <a:buFont typeface="Arial" charset="2"/>
              <a:buChar char="•"/>
            </a:pPr>
            <a:r>
              <a:rPr lang="en-US"/>
              <a:t>En </a:t>
            </a:r>
            <a:r>
              <a:rPr lang="en-US" err="1"/>
              <a:t>fonction</a:t>
            </a:r>
            <a:r>
              <a:rPr lang="en-US"/>
              <a:t> des sources</a:t>
            </a:r>
          </a:p>
          <a:p>
            <a:pPr lvl="1">
              <a:buFont typeface="Arial" charset="2"/>
              <a:buChar char="•"/>
            </a:pPr>
            <a:r>
              <a:rPr lang="en-US"/>
              <a:t>En </a:t>
            </a:r>
            <a:r>
              <a:rPr lang="en-US" err="1"/>
              <a:t>fonction</a:t>
            </a:r>
            <a:r>
              <a:rPr lang="en-US"/>
              <a:t> des données </a:t>
            </a:r>
            <a:r>
              <a:rPr lang="en-US" err="1"/>
              <a:t>datées</a:t>
            </a:r>
          </a:p>
          <a:p>
            <a:pPr marL="457200" lvl="1" indent="0">
              <a:buNone/>
            </a:pPr>
            <a:r>
              <a:rPr lang="en-US" sz="1800"/>
              <a:t>-&gt; </a:t>
            </a:r>
            <a:r>
              <a:rPr lang="en-US" sz="1800" err="1"/>
              <a:t>Comparaison</a:t>
            </a:r>
            <a:r>
              <a:rPr lang="en-US" sz="1800"/>
              <a:t> des </a:t>
            </a:r>
            <a:r>
              <a:rPr lang="en-US" sz="1800" err="1"/>
              <a:t>résultats</a:t>
            </a:r>
            <a:r>
              <a:rPr lang="en-US" sz="1800"/>
              <a:t>/</a:t>
            </a:r>
            <a:r>
              <a:rPr lang="en-US" sz="1800" err="1"/>
              <a:t>graphiques</a:t>
            </a:r>
            <a:endParaRPr lang="en-US" sz="1800"/>
          </a:p>
          <a:p>
            <a:pPr marL="457200" lvl="1" indent="0">
              <a:buNone/>
            </a:pPr>
            <a:r>
              <a:rPr lang="en-US" sz="1800"/>
              <a:t>-&gt; Quels types de données </a:t>
            </a:r>
            <a:r>
              <a:rPr lang="en-US" sz="1800" err="1"/>
              <a:t>sont</a:t>
            </a:r>
            <a:r>
              <a:rPr lang="en-US" sz="1800"/>
              <a:t> </a:t>
            </a:r>
            <a:r>
              <a:rPr lang="en-US" sz="1800" err="1"/>
              <a:t>représentées</a:t>
            </a:r>
            <a:r>
              <a:rPr lang="en-US" sz="1800"/>
              <a:t> </a:t>
            </a:r>
            <a:r>
              <a:rPr lang="en-US" sz="1800" err="1"/>
              <a:t>ou</a:t>
            </a:r>
            <a:r>
              <a:rPr lang="en-US" sz="1800"/>
              <a:t> non ?</a:t>
            </a:r>
          </a:p>
          <a:p>
            <a:pPr lvl="1">
              <a:buFont typeface="Arial" charset="2"/>
              <a:buChar char="•"/>
            </a:pPr>
            <a:r>
              <a:rPr lang="en-US" sz="1800"/>
              <a:t>Liens </a:t>
            </a:r>
            <a:r>
              <a:rPr lang="en-US" sz="1800" err="1"/>
              <a:t>familliaux</a:t>
            </a:r>
            <a:r>
              <a:rPr lang="en-US" sz="1800"/>
              <a:t> ?</a:t>
            </a:r>
            <a:endParaRPr lang="en-US"/>
          </a:p>
          <a:p>
            <a:pPr lvl="1">
              <a:buFont typeface="Arial" charset="2"/>
              <a:buChar char="•"/>
            </a:pPr>
            <a:r>
              <a:rPr lang="en-US" sz="1800"/>
              <a:t>Liens </a:t>
            </a:r>
            <a:r>
              <a:rPr lang="en-US" sz="1800" err="1"/>
              <a:t>professionnels</a:t>
            </a:r>
            <a:r>
              <a:rPr lang="en-US" sz="1800"/>
              <a:t> ?</a:t>
            </a:r>
            <a:endParaRPr lang="en-US" sz="1800" err="1"/>
          </a:p>
        </p:txBody>
      </p:sp>
    </p:spTree>
    <p:extLst>
      <p:ext uri="{BB962C8B-B14F-4D97-AF65-F5344CB8AC3E}">
        <p14:creationId xmlns:p14="http://schemas.microsoft.com/office/powerpoint/2010/main" val="723401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41C0F7-CE2C-F87F-C60C-C001048F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46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8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55A28D9-E151-47FC-B84D-D9610D063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9" name="Freeform 11">
              <a:extLst>
                <a:ext uri="{FF2B5EF4-FFF2-40B4-BE49-F238E27FC236}">
                  <a16:creationId xmlns:a16="http://schemas.microsoft.com/office/drawing/2014/main" id="{64ECFCDB-83FB-4F5C-B114-156BD67F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496F9AF8-17C5-4132-AA76-4F67D8BF4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1" name="Freeform 13">
              <a:extLst>
                <a:ext uri="{FF2B5EF4-FFF2-40B4-BE49-F238E27FC236}">
                  <a16:creationId xmlns:a16="http://schemas.microsoft.com/office/drawing/2014/main" id="{653E7A77-FF5C-4558-81CC-0B0EDC08F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2" name="Freeform 14">
              <a:extLst>
                <a:ext uri="{FF2B5EF4-FFF2-40B4-BE49-F238E27FC236}">
                  <a16:creationId xmlns:a16="http://schemas.microsoft.com/office/drawing/2014/main" id="{1FA6541F-DB3A-44F2-984C-7167E919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" name="Freeform 15">
              <a:extLst>
                <a:ext uri="{FF2B5EF4-FFF2-40B4-BE49-F238E27FC236}">
                  <a16:creationId xmlns:a16="http://schemas.microsoft.com/office/drawing/2014/main" id="{59AE21FE-824E-4977-8A96-CABE4D18F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993BFD78-1A04-426D-9123-7FB3B1B5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5" name="Freeform 17">
              <a:extLst>
                <a:ext uri="{FF2B5EF4-FFF2-40B4-BE49-F238E27FC236}">
                  <a16:creationId xmlns:a16="http://schemas.microsoft.com/office/drawing/2014/main" id="{697029EE-553B-47C2-8782-A5CC7C9A2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6" name="Freeform 18">
              <a:extLst>
                <a:ext uri="{FF2B5EF4-FFF2-40B4-BE49-F238E27FC236}">
                  <a16:creationId xmlns:a16="http://schemas.microsoft.com/office/drawing/2014/main" id="{EC08902C-10C5-4E43-84D7-2C1998EB9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7" name="Freeform 19">
              <a:extLst>
                <a:ext uri="{FF2B5EF4-FFF2-40B4-BE49-F238E27FC236}">
                  <a16:creationId xmlns:a16="http://schemas.microsoft.com/office/drawing/2014/main" id="{4403B013-8CA9-497F-A644-128BF98BC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8" name="Freeform 20">
              <a:extLst>
                <a:ext uri="{FF2B5EF4-FFF2-40B4-BE49-F238E27FC236}">
                  <a16:creationId xmlns:a16="http://schemas.microsoft.com/office/drawing/2014/main" id="{731B95B8-54A8-4028-BC41-888C1389B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9" name="Freeform 21">
              <a:extLst>
                <a:ext uri="{FF2B5EF4-FFF2-40B4-BE49-F238E27FC236}">
                  <a16:creationId xmlns:a16="http://schemas.microsoft.com/office/drawing/2014/main" id="{002B5042-567E-4AD6-B2BC-02F600BE3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0" name="Freeform 22">
              <a:extLst>
                <a:ext uri="{FF2B5EF4-FFF2-40B4-BE49-F238E27FC236}">
                  <a16:creationId xmlns:a16="http://schemas.microsoft.com/office/drawing/2014/main" id="{3B674E68-B9BF-431C-B24A-76CD09E7A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468AC462-B596-49AF-ACBF-8E851D4DA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63" name="Freeform 27">
              <a:extLst>
                <a:ext uri="{FF2B5EF4-FFF2-40B4-BE49-F238E27FC236}">
                  <a16:creationId xmlns:a16="http://schemas.microsoft.com/office/drawing/2014/main" id="{5C44928B-D175-4CF5-A0F6-EF03F0F81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" name="Freeform 28">
              <a:extLst>
                <a:ext uri="{FF2B5EF4-FFF2-40B4-BE49-F238E27FC236}">
                  <a16:creationId xmlns:a16="http://schemas.microsoft.com/office/drawing/2014/main" id="{7D23FC46-F390-43D6-B697-25183D488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2D25180D-7ADA-45FE-8151-55A55C129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D23EB0E5-FE56-437C-A4C1-7F118BAF7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2A1FC622-62D0-4463-A50F-5D0088803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BF2B1AFF-4B85-4924-A0A4-CD6886953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4F117DA4-B0EA-4519-BED3-2B390672B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7EA1D43D-23CE-435F-A288-C36FEA28D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6736985C-E954-490B-BFD3-D0A707DF0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E34EC8BB-380B-487F-80F2-B2691702E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F0490235-27DD-43DC-A88A-FAB328C0A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0D425E2A-DD78-4052-A976-20CB34C8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495CD16-BB01-4344-A81F-9C8E8F2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3" name="Freeform 11">
            <a:extLst>
              <a:ext uri="{FF2B5EF4-FFF2-40B4-BE49-F238E27FC236}">
                <a16:creationId xmlns:a16="http://schemas.microsoft.com/office/drawing/2014/main" id="{567FD93A-AFA0-4A02-8037-64C5A2B36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D1F56FB-5E45-4350-BA6B-711E868CA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4752C83-BC04-4990-9D69-7C2B8C05E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119CA-FEE8-9762-F39F-47178451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9" r="47462"/>
          <a:stretch>
            <a:fillRect/>
          </a:stretch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C3D33-21AE-64E2-1996-89C3C2D2ED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83" r="46643" b="-1"/>
          <a:stretch>
            <a:fillRect/>
          </a:stretch>
        </p:blipFill>
        <p:spPr>
          <a:xfrm>
            <a:off x="6176433" y="643467"/>
            <a:ext cx="53720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5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1C4A-9429-92C9-BACA-910AB334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6010E-6BD9-C8AC-42BE-75E990F6D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5" name="Video Project">
            <a:hlinkClick r:id="" action="ppaction://media"/>
            <a:extLst>
              <a:ext uri="{FF2B5EF4-FFF2-40B4-BE49-F238E27FC236}">
                <a16:creationId xmlns:a16="http://schemas.microsoft.com/office/drawing/2014/main" id="{5B9BAEB1-075E-00C2-65C4-1F91B22E30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3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701FDE-8BBF-C152-ED46-FB235EE6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8" r="3278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B28271E-9555-42CD-BD73-34342E2C8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BD4240E-6DDD-4EE5-A78F-73FA03FFB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EF140C05-5A32-4121-BA59-39C09D218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22E56440-2EF9-456B-A139-1EE8EAD95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B9475300-3C94-4891-8DC1-32A481BC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CFB1402-A2ED-4D11-874C-0AB6FF4D2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E0FE3BE1-58D7-46C0-AE4E-B17543893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4498F76B-1EB5-4825-B5A5-B67DD6F8E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7E7BF4CC-6307-4B94-9A6F-13CE0FA3B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EF0043F8-898A-4BEE-8EFB-902C0EF25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CE793A4A-9FAE-4C74-904A-E586185E0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4DBD540B-DF85-4B25-899B-35EC608D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3753F73A-23B3-4FAA-A620-BD721A126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67D78B-5467-413E-AA16-317DC14D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DB4FB125-4A45-46ED-BB4C-57BB75D98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E3598A84-A979-4879-8893-B8318DCE6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112EB207-FB2F-4573-8255-F21ADC664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A3484ADB-0708-464C-8AED-81B67BE55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1266C770-33FF-4943-AACF-26ABEE311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2F7E316-AFCD-45C6-B641-0EBDF4737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CF53548F-37E3-4E7B-96DD-FDB6DB7C0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5551288-4951-4542-8F8C-47E81FEE2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F7A81699-A895-4857-971F-AF0BB39B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FB9E957-B609-48F1-A907-D42E8CC60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1DB202BD-DA2A-42A1-979D-E66957BD0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B56C813B-29AB-460E-A49D-A44263DBD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2C63E57-6267-4B3F-B340-7BB32196E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2A337B9A-DE2D-4671-B699-5EDA7354E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40279" y="1795849"/>
            <a:ext cx="3778870" cy="3114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DE738-8510-1CCF-A26D-DF443ABF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01" r="13367"/>
          <a:stretch>
            <a:fillRect/>
          </a:stretch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6EFACF4-B22A-EFAA-B3F3-B4E83BF620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2" b="1"/>
          <a:stretch>
            <a:fillRect/>
          </a:stretch>
        </p:blipFill>
        <p:spPr>
          <a:xfrm>
            <a:off x="2062590" y="643467"/>
            <a:ext cx="80668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8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01E7660-30BE-4AD1-939C-8ABBC66E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AF2339E5-4CFB-46BA-A1E6-1F2F59297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A714EACA-E00A-47F4-9617-48EF86FC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3D643816-3096-4530-BAC2-B7799760D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4481B6B9-DFCC-4B58-B517-C90F77008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C3AD10B5-BAA3-43BF-AB59-8B0E610B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A8CBC7E8-2093-422A-B1DF-548212F5E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DACD4C1E-0C60-49F4-9940-2EC2B351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D4EBDC8A-E0EA-4C61-9A07-F87965F30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56AB17E4-FFC1-40A6-8716-4DA6E7E2E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18B82752-3697-40F0-A707-455553AE3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46E341FE-2212-45E9-9AC6-689D6A7A0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60DDF26F-4245-4642-8C13-878C6ABE4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2F0A64F-6E97-407F-905F-CFB60C876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6B2CD8E6-069E-402A-B6AC-FF0051404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A6CA6D01-96EA-411D-B14A-86F2AFDBD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69CFD19D-A122-4CB2-866A-479CA3A5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C9F6C159-EFEF-4092-B1F1-7AB7F5A44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1">
              <a:extLst>
                <a:ext uri="{FF2B5EF4-FFF2-40B4-BE49-F238E27FC236}">
                  <a16:creationId xmlns:a16="http://schemas.microsoft.com/office/drawing/2014/main" id="{3A1E13BE-E59A-46EA-8C13-190FCBC3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2">
              <a:extLst>
                <a:ext uri="{FF2B5EF4-FFF2-40B4-BE49-F238E27FC236}">
                  <a16:creationId xmlns:a16="http://schemas.microsoft.com/office/drawing/2014/main" id="{4872D65B-9C5F-405F-BCCD-D61CB856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3">
              <a:extLst>
                <a:ext uri="{FF2B5EF4-FFF2-40B4-BE49-F238E27FC236}">
                  <a16:creationId xmlns:a16="http://schemas.microsoft.com/office/drawing/2014/main" id="{F6590D24-F49D-498F-A9A5-9CF6B0951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2" name="Freeform 34">
              <a:extLst>
                <a:ext uri="{FF2B5EF4-FFF2-40B4-BE49-F238E27FC236}">
                  <a16:creationId xmlns:a16="http://schemas.microsoft.com/office/drawing/2014/main" id="{F7AFD90D-3869-4EB4-A43D-A59A0583F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" name="Freeform 35">
              <a:extLst>
                <a:ext uri="{FF2B5EF4-FFF2-40B4-BE49-F238E27FC236}">
                  <a16:creationId xmlns:a16="http://schemas.microsoft.com/office/drawing/2014/main" id="{226A884C-1C5B-4789-8BED-CA2815F2B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54FC0D3F-819F-41B1-BFC2-FA3443FB4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5" name="Freeform 37">
              <a:extLst>
                <a:ext uri="{FF2B5EF4-FFF2-40B4-BE49-F238E27FC236}">
                  <a16:creationId xmlns:a16="http://schemas.microsoft.com/office/drawing/2014/main" id="{839E654C-F067-4053-881C-7D53C2E60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6" name="Freeform 38">
              <a:extLst>
                <a:ext uri="{FF2B5EF4-FFF2-40B4-BE49-F238E27FC236}">
                  <a16:creationId xmlns:a16="http://schemas.microsoft.com/office/drawing/2014/main" id="{F44A0F15-BA31-4A9E-A48B-2F1D0E2CE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2631CC7-E8DA-4782-ADDD-F97B25E40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7" name="Freeform 11">
            <a:extLst>
              <a:ext uri="{FF2B5EF4-FFF2-40B4-BE49-F238E27FC236}">
                <a16:creationId xmlns:a16="http://schemas.microsoft.com/office/drawing/2014/main" id="{5D16879A-58B6-4F6B-8688-42B28FE10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C65EF45-751F-4B16-8EF6-0D1382C9D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10D52FB-FECF-4A00-8723-C495FDB74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6D109-1357-F540-4DCC-07EB2294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183" b="-1"/>
          <a:stretch>
            <a:fillRect/>
          </a:stretch>
        </p:blipFill>
        <p:spPr>
          <a:xfrm>
            <a:off x="1120479" y="1261808"/>
            <a:ext cx="4653787" cy="4334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82574-F792-2831-F6EF-0A23115C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5" r="4764" b="-1"/>
          <a:stretch>
            <a:fillRect/>
          </a:stretch>
        </p:blipFill>
        <p:spPr>
          <a:xfrm>
            <a:off x="6417733" y="1711990"/>
            <a:ext cx="4653787" cy="34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1D049E-2C7B-4131-B81E-E5B643BD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635463-D121-4B16-AB61-D492DD3F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C0DDF2-C103-A42D-FE57-AE5BDCB9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3" r="-1" b="2650"/>
          <a:stretch>
            <a:fillRect/>
          </a:stretch>
        </p:blipFill>
        <p:spPr>
          <a:xfrm>
            <a:off x="3016004" y="643467"/>
            <a:ext cx="61599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6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A55F051-97DE-49FF-BB21-0EDA63C24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1612B4-AD89-404E-AE2A-48CCF1FE0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8BD6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3B0EA3-9D1A-12D6-47A1-D1C5A6CE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99" b="-1"/>
          <a:stretch>
            <a:fillRect/>
          </a:stretch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5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9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13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4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5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6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7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8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9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0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1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2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3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26" name="Rectangle 225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8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41D049E-2C7B-4131-B81E-E5B643BD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1635463-D121-4B16-AB61-D492DD3F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Content Placeholder 46">
            <a:extLst>
              <a:ext uri="{FF2B5EF4-FFF2-40B4-BE49-F238E27FC236}">
                <a16:creationId xmlns:a16="http://schemas.microsoft.com/office/drawing/2014/main" id="{49B02509-9A16-3F7D-32E2-468676A1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9" t="-11111" r="49" b="-112"/>
          <a:stretch>
            <a:fillRect/>
          </a:stretch>
        </p:blipFill>
        <p:spPr>
          <a:xfrm>
            <a:off x="2915560" y="-331445"/>
            <a:ext cx="6360877" cy="71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90327B-BFE7-7123-1B2E-6E9A752D6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47" b="572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6676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2431B6-C1D5-4398-BE4E-36F2E44F8E9D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1C53FD1-3DBA-4C27-90DF-64ABCD60CC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B3524F-087C-4838-9553-7CBB129B493D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16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Wisp</vt:lpstr>
      <vt:lpstr>PowerPoint Presentation</vt:lpstr>
      <vt:lpstr>PowerPoint Presentation</vt:lpstr>
      <vt:lpstr>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Côme/juliette  données nettoyées </vt:lpstr>
      <vt:lpstr>PowerPoint Presentation</vt:lpstr>
      <vt:lpstr>PowerPoint Presentation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</cp:revision>
  <dcterms:created xsi:type="dcterms:W3CDTF">2026-01-09T10:26:20Z</dcterms:created>
  <dcterms:modified xsi:type="dcterms:W3CDTF">2026-01-09T12:34:41Z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